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83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aleway Thin" pitchFamily="2" charset="0"/>
      <p:regular r:id="rId8"/>
      <p:bold r:id="rId9"/>
      <p:italic r:id="rId10"/>
      <p:boldItalic r:id="rId11"/>
    </p:embeddedFont>
    <p:embeddedFont>
      <p:font typeface="Satisfy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A09410-F8A8-4BEE-A9E7-BA741030BE37}">
  <a:tblStyle styleId="{07A09410-F8A8-4BEE-A9E7-BA741030BE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07E80F-5B04-4A68-8AE0-D5BF51DB91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07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" type="blank">
  <p:cSld name="BLAN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110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283C0"/>
              </a:buClr>
              <a:buSzPts val="3200"/>
              <a:buFont typeface="Satisfy"/>
              <a:buNone/>
              <a:defRPr sz="3200">
                <a:solidFill>
                  <a:srgbClr val="9283C0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06350"/>
            <a:ext cx="6110100" cy="28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FD6EF"/>
              </a:buClr>
              <a:buSzPts val="2000"/>
              <a:buFont typeface="Raleway Thin"/>
              <a:buChar char="𖤓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Raleway Thin"/>
              <a:buChar char="𖡼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●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683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Thin"/>
              <a:buChar char="○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683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200"/>
              <a:buFont typeface="Raleway Thin"/>
              <a:buChar char="■"/>
              <a:defRPr sz="2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3">
                <a:lumMod val="75000"/>
              </a:schemeClr>
            </a:gs>
            <a:gs pos="13000">
              <a:schemeClr val="accent1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49;p24">
            <a:extLst>
              <a:ext uri="{FF2B5EF4-FFF2-40B4-BE49-F238E27FC236}">
                <a16:creationId xmlns:a16="http://schemas.microsoft.com/office/drawing/2014/main" id="{EC9955A3-F401-87A3-84AE-4780A7EED161}"/>
              </a:ext>
            </a:extLst>
          </p:cNvPr>
          <p:cNvSpPr/>
          <p:nvPr/>
        </p:nvSpPr>
        <p:spPr>
          <a:xfrm>
            <a:off x="483962" y="118005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SEM RESTRIÇÃO</a:t>
            </a:r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F02F8667-4750-A97A-4330-8CB6A70B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86" y="136778"/>
            <a:ext cx="1984248" cy="450224"/>
          </a:xfrm>
          <a:prstGeom prst="rect">
            <a:avLst/>
          </a:prstGeom>
        </p:spPr>
      </p:pic>
      <p:pic>
        <p:nvPicPr>
          <p:cNvPr id="16" name="Imagem 15" descr="Uma imagem contendo Forma&#10;&#10;Descrição gerada automaticamente">
            <a:extLst>
              <a:ext uri="{FF2B5EF4-FFF2-40B4-BE49-F238E27FC236}">
                <a16:creationId xmlns:a16="http://schemas.microsoft.com/office/drawing/2014/main" id="{D0CB0DD6-9F3E-0D89-439B-934C40822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66" y="-25961"/>
            <a:ext cx="1054476" cy="775702"/>
          </a:xfrm>
          <a:prstGeom prst="rect">
            <a:avLst/>
          </a:prstGeom>
        </p:spPr>
      </p:pic>
      <p:sp>
        <p:nvSpPr>
          <p:cNvPr id="17" name="Google Shape;149;p24">
            <a:extLst>
              <a:ext uri="{FF2B5EF4-FFF2-40B4-BE49-F238E27FC236}">
                <a16:creationId xmlns:a16="http://schemas.microsoft.com/office/drawing/2014/main" id="{2E5FB534-B81D-7595-F031-6F2966FFAF73}"/>
              </a:ext>
            </a:extLst>
          </p:cNvPr>
          <p:cNvSpPr/>
          <p:nvPr/>
        </p:nvSpPr>
        <p:spPr>
          <a:xfrm>
            <a:off x="483961" y="166944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VEGETARIANO</a:t>
            </a:r>
          </a:p>
        </p:txBody>
      </p:sp>
      <p:sp>
        <p:nvSpPr>
          <p:cNvPr id="27" name="Google Shape;149;p24">
            <a:extLst>
              <a:ext uri="{FF2B5EF4-FFF2-40B4-BE49-F238E27FC236}">
                <a16:creationId xmlns:a16="http://schemas.microsoft.com/office/drawing/2014/main" id="{AC074C1A-519D-FDDC-0724-9B65D7C0982C}"/>
              </a:ext>
            </a:extLst>
          </p:cNvPr>
          <p:cNvSpPr/>
          <p:nvPr/>
        </p:nvSpPr>
        <p:spPr>
          <a:xfrm>
            <a:off x="2424003" y="117114"/>
            <a:ext cx="4133596" cy="516563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>
                <a:solidFill>
                  <a:srgbClr val="FFFF00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CARDÁPIO R.U. – TODOS OS CAMPI</a:t>
            </a:r>
          </a:p>
        </p:txBody>
      </p:sp>
      <p:sp>
        <p:nvSpPr>
          <p:cNvPr id="28" name="Google Shape;149;p24">
            <a:extLst>
              <a:ext uri="{FF2B5EF4-FFF2-40B4-BE49-F238E27FC236}">
                <a16:creationId xmlns:a16="http://schemas.microsoft.com/office/drawing/2014/main" id="{C46AE0BE-9C9A-D62B-9DF0-5A4D54B52BE5}"/>
              </a:ext>
            </a:extLst>
          </p:cNvPr>
          <p:cNvSpPr/>
          <p:nvPr/>
        </p:nvSpPr>
        <p:spPr>
          <a:xfrm>
            <a:off x="438404" y="754193"/>
            <a:ext cx="3745639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02/09 (SEXTA-FEIRA) – ALMOÇO</a:t>
            </a:r>
          </a:p>
        </p:txBody>
      </p:sp>
      <p:sp>
        <p:nvSpPr>
          <p:cNvPr id="22" name="Google Shape;149;p24">
            <a:extLst>
              <a:ext uri="{FF2B5EF4-FFF2-40B4-BE49-F238E27FC236}">
                <a16:creationId xmlns:a16="http://schemas.microsoft.com/office/drawing/2014/main" id="{699BBD30-03ED-C04D-9E83-D8126042C912}"/>
              </a:ext>
            </a:extLst>
          </p:cNvPr>
          <p:cNvSpPr/>
          <p:nvPr/>
        </p:nvSpPr>
        <p:spPr>
          <a:xfrm>
            <a:off x="2385444" y="117854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ISCAS DE CARNE ACEBOLADA</a:t>
            </a:r>
          </a:p>
        </p:txBody>
      </p:sp>
      <p:sp>
        <p:nvSpPr>
          <p:cNvPr id="24" name="Google Shape;149;p24">
            <a:extLst>
              <a:ext uri="{FF2B5EF4-FFF2-40B4-BE49-F238E27FC236}">
                <a16:creationId xmlns:a16="http://schemas.microsoft.com/office/drawing/2014/main" id="{9248386A-28A3-685F-743F-94395A5CA476}"/>
              </a:ext>
            </a:extLst>
          </p:cNvPr>
          <p:cNvSpPr/>
          <p:nvPr/>
        </p:nvSpPr>
        <p:spPr>
          <a:xfrm>
            <a:off x="2385443" y="167019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ABOBORA ASSADA COM PTS</a:t>
            </a:r>
          </a:p>
        </p:txBody>
      </p:sp>
      <p:sp>
        <p:nvSpPr>
          <p:cNvPr id="26" name="Google Shape;149;p24">
            <a:extLst>
              <a:ext uri="{FF2B5EF4-FFF2-40B4-BE49-F238E27FC236}">
                <a16:creationId xmlns:a16="http://schemas.microsoft.com/office/drawing/2014/main" id="{1C4BF2AC-A670-1BFC-B745-A3A59646B37C}"/>
              </a:ext>
            </a:extLst>
          </p:cNvPr>
          <p:cNvSpPr/>
          <p:nvPr/>
        </p:nvSpPr>
        <p:spPr>
          <a:xfrm>
            <a:off x="483961" y="215883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EXTRA</a:t>
            </a:r>
          </a:p>
        </p:txBody>
      </p:sp>
      <p:sp>
        <p:nvSpPr>
          <p:cNvPr id="31" name="Google Shape;149;p24">
            <a:extLst>
              <a:ext uri="{FF2B5EF4-FFF2-40B4-BE49-F238E27FC236}">
                <a16:creationId xmlns:a16="http://schemas.microsoft.com/office/drawing/2014/main" id="{A44004C1-5904-B1E1-C46E-504E148E473A}"/>
              </a:ext>
            </a:extLst>
          </p:cNvPr>
          <p:cNvSpPr/>
          <p:nvPr/>
        </p:nvSpPr>
        <p:spPr>
          <a:xfrm>
            <a:off x="483960" y="264822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GUARNIÇÃO</a:t>
            </a:r>
          </a:p>
        </p:txBody>
      </p:sp>
      <p:sp>
        <p:nvSpPr>
          <p:cNvPr id="40" name="Google Shape;149;p24">
            <a:extLst>
              <a:ext uri="{FF2B5EF4-FFF2-40B4-BE49-F238E27FC236}">
                <a16:creationId xmlns:a16="http://schemas.microsoft.com/office/drawing/2014/main" id="{AC7348B1-5647-7631-6627-8B52D3F6B326}"/>
              </a:ext>
            </a:extLst>
          </p:cNvPr>
          <p:cNvSpPr/>
          <p:nvPr/>
        </p:nvSpPr>
        <p:spPr>
          <a:xfrm>
            <a:off x="2385443" y="215732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OMELETE DE CEBOLA/ORÉGANO</a:t>
            </a:r>
          </a:p>
        </p:txBody>
      </p:sp>
      <p:sp>
        <p:nvSpPr>
          <p:cNvPr id="41" name="Google Shape;149;p24">
            <a:extLst>
              <a:ext uri="{FF2B5EF4-FFF2-40B4-BE49-F238E27FC236}">
                <a16:creationId xmlns:a16="http://schemas.microsoft.com/office/drawing/2014/main" id="{A640265F-7B2A-DF0A-0E5A-49005F72B351}"/>
              </a:ext>
            </a:extLst>
          </p:cNvPr>
          <p:cNvSpPr/>
          <p:nvPr/>
        </p:nvSpPr>
        <p:spPr>
          <a:xfrm>
            <a:off x="2385442" y="264897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PURÊ MISTO</a:t>
            </a:r>
            <a:endParaRPr lang="pt-BR" sz="1000" b="1" dirty="0">
              <a:solidFill>
                <a:schemeClr val="bg1"/>
              </a:solidFill>
              <a:latin typeface="Calibri" panose="020F0502020204030204" pitchFamily="34" charset="0"/>
              <a:ea typeface="Raleway Thin"/>
              <a:cs typeface="Calibri" panose="020F0502020204030204" pitchFamily="34" charset="0"/>
              <a:sym typeface="Raleway Thin"/>
            </a:endParaRPr>
          </a:p>
        </p:txBody>
      </p:sp>
      <p:sp>
        <p:nvSpPr>
          <p:cNvPr id="42" name="Google Shape;149;p24">
            <a:extLst>
              <a:ext uri="{FF2B5EF4-FFF2-40B4-BE49-F238E27FC236}">
                <a16:creationId xmlns:a16="http://schemas.microsoft.com/office/drawing/2014/main" id="{05AE087A-8172-CA96-D7B5-AF3FC1248D56}"/>
              </a:ext>
            </a:extLst>
          </p:cNvPr>
          <p:cNvSpPr/>
          <p:nvPr/>
        </p:nvSpPr>
        <p:spPr>
          <a:xfrm>
            <a:off x="483960" y="313610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SALADAS</a:t>
            </a:r>
          </a:p>
        </p:txBody>
      </p:sp>
      <p:sp>
        <p:nvSpPr>
          <p:cNvPr id="43" name="Google Shape;149;p24">
            <a:extLst>
              <a:ext uri="{FF2B5EF4-FFF2-40B4-BE49-F238E27FC236}">
                <a16:creationId xmlns:a16="http://schemas.microsoft.com/office/drawing/2014/main" id="{0225E6CF-9E17-2F80-B34F-E3757322B975}"/>
              </a:ext>
            </a:extLst>
          </p:cNvPr>
          <p:cNvSpPr/>
          <p:nvPr/>
        </p:nvSpPr>
        <p:spPr>
          <a:xfrm>
            <a:off x="483959" y="362549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ACOMPANHAMENTO</a:t>
            </a:r>
          </a:p>
        </p:txBody>
      </p:sp>
      <p:sp>
        <p:nvSpPr>
          <p:cNvPr id="44" name="Google Shape;149;p24">
            <a:extLst>
              <a:ext uri="{FF2B5EF4-FFF2-40B4-BE49-F238E27FC236}">
                <a16:creationId xmlns:a16="http://schemas.microsoft.com/office/drawing/2014/main" id="{8B95EC38-0C82-B4C1-083F-D8D60983FD17}"/>
              </a:ext>
            </a:extLst>
          </p:cNvPr>
          <p:cNvSpPr/>
          <p:nvPr/>
        </p:nvSpPr>
        <p:spPr>
          <a:xfrm>
            <a:off x="2385442" y="313459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BUFFET COM 2 TIPOS DE SALADAS</a:t>
            </a:r>
          </a:p>
        </p:txBody>
      </p:sp>
      <p:sp>
        <p:nvSpPr>
          <p:cNvPr id="45" name="Google Shape;149;p24">
            <a:extLst>
              <a:ext uri="{FF2B5EF4-FFF2-40B4-BE49-F238E27FC236}">
                <a16:creationId xmlns:a16="http://schemas.microsoft.com/office/drawing/2014/main" id="{9531CFAB-9305-8339-D450-8B68A32B271B}"/>
              </a:ext>
            </a:extLst>
          </p:cNvPr>
          <p:cNvSpPr/>
          <p:nvPr/>
        </p:nvSpPr>
        <p:spPr>
          <a:xfrm>
            <a:off x="2385441" y="3626247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ARROZ BRANCO E INTEGRAL / FEIJÃO</a:t>
            </a:r>
          </a:p>
        </p:txBody>
      </p:sp>
      <p:sp>
        <p:nvSpPr>
          <p:cNvPr id="46" name="Google Shape;149;p24">
            <a:extLst>
              <a:ext uri="{FF2B5EF4-FFF2-40B4-BE49-F238E27FC236}">
                <a16:creationId xmlns:a16="http://schemas.microsoft.com/office/drawing/2014/main" id="{1741D0F1-7CAB-B028-A27D-AB09DE475A01}"/>
              </a:ext>
            </a:extLst>
          </p:cNvPr>
          <p:cNvSpPr/>
          <p:nvPr/>
        </p:nvSpPr>
        <p:spPr>
          <a:xfrm>
            <a:off x="483959" y="412016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SOBREMESA</a:t>
            </a:r>
          </a:p>
        </p:txBody>
      </p:sp>
      <p:sp>
        <p:nvSpPr>
          <p:cNvPr id="47" name="Google Shape;149;p24">
            <a:extLst>
              <a:ext uri="{FF2B5EF4-FFF2-40B4-BE49-F238E27FC236}">
                <a16:creationId xmlns:a16="http://schemas.microsoft.com/office/drawing/2014/main" id="{D9380A63-EBF5-7DA3-58C7-E6437A2C21A5}"/>
              </a:ext>
            </a:extLst>
          </p:cNvPr>
          <p:cNvSpPr/>
          <p:nvPr/>
        </p:nvSpPr>
        <p:spPr>
          <a:xfrm>
            <a:off x="483958" y="460955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SUCO</a:t>
            </a:r>
          </a:p>
        </p:txBody>
      </p:sp>
      <p:sp>
        <p:nvSpPr>
          <p:cNvPr id="48" name="Google Shape;149;p24">
            <a:extLst>
              <a:ext uri="{FF2B5EF4-FFF2-40B4-BE49-F238E27FC236}">
                <a16:creationId xmlns:a16="http://schemas.microsoft.com/office/drawing/2014/main" id="{22E9BA44-A0BE-1C51-ED0B-39E8410B7081}"/>
              </a:ext>
            </a:extLst>
          </p:cNvPr>
          <p:cNvSpPr/>
          <p:nvPr/>
        </p:nvSpPr>
        <p:spPr>
          <a:xfrm>
            <a:off x="2385441" y="411865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FRUTA</a:t>
            </a:r>
          </a:p>
        </p:txBody>
      </p:sp>
      <p:sp>
        <p:nvSpPr>
          <p:cNvPr id="49" name="Google Shape;149;p24">
            <a:extLst>
              <a:ext uri="{FF2B5EF4-FFF2-40B4-BE49-F238E27FC236}">
                <a16:creationId xmlns:a16="http://schemas.microsoft.com/office/drawing/2014/main" id="{94624510-1A38-06D1-384A-2A6091728750}"/>
              </a:ext>
            </a:extLst>
          </p:cNvPr>
          <p:cNvSpPr/>
          <p:nvPr/>
        </p:nvSpPr>
        <p:spPr>
          <a:xfrm>
            <a:off x="2385440" y="461030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2 OPÇÕES DE SABORES</a:t>
            </a:r>
          </a:p>
        </p:txBody>
      </p:sp>
      <p:sp>
        <p:nvSpPr>
          <p:cNvPr id="67" name="Google Shape;149;p24">
            <a:extLst>
              <a:ext uri="{FF2B5EF4-FFF2-40B4-BE49-F238E27FC236}">
                <a16:creationId xmlns:a16="http://schemas.microsoft.com/office/drawing/2014/main" id="{3FB66726-67E7-4B04-CC6F-10FCF94A0FBE}"/>
              </a:ext>
            </a:extLst>
          </p:cNvPr>
          <p:cNvSpPr/>
          <p:nvPr/>
        </p:nvSpPr>
        <p:spPr>
          <a:xfrm>
            <a:off x="4959957" y="118005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SEM RESTRIÇÃO</a:t>
            </a:r>
          </a:p>
        </p:txBody>
      </p:sp>
      <p:sp>
        <p:nvSpPr>
          <p:cNvPr id="68" name="Google Shape;149;p24">
            <a:extLst>
              <a:ext uri="{FF2B5EF4-FFF2-40B4-BE49-F238E27FC236}">
                <a16:creationId xmlns:a16="http://schemas.microsoft.com/office/drawing/2014/main" id="{835DE7F9-DC99-E08E-7FD1-0476585848C3}"/>
              </a:ext>
            </a:extLst>
          </p:cNvPr>
          <p:cNvSpPr/>
          <p:nvPr/>
        </p:nvSpPr>
        <p:spPr>
          <a:xfrm>
            <a:off x="4959956" y="166944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VEGETARIANO</a:t>
            </a:r>
          </a:p>
        </p:txBody>
      </p:sp>
      <p:sp>
        <p:nvSpPr>
          <p:cNvPr id="69" name="Google Shape;149;p24">
            <a:extLst>
              <a:ext uri="{FF2B5EF4-FFF2-40B4-BE49-F238E27FC236}">
                <a16:creationId xmlns:a16="http://schemas.microsoft.com/office/drawing/2014/main" id="{46819C4E-80F1-92AC-A787-2E8CF6B6D778}"/>
              </a:ext>
            </a:extLst>
          </p:cNvPr>
          <p:cNvSpPr/>
          <p:nvPr/>
        </p:nvSpPr>
        <p:spPr>
          <a:xfrm>
            <a:off x="4914399" y="754193"/>
            <a:ext cx="3745639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b="1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02/09 </a:t>
            </a:r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(SEXTA-FEIRA) – JANTAR</a:t>
            </a:r>
          </a:p>
        </p:txBody>
      </p:sp>
      <p:sp>
        <p:nvSpPr>
          <p:cNvPr id="70" name="Google Shape;149;p24">
            <a:extLst>
              <a:ext uri="{FF2B5EF4-FFF2-40B4-BE49-F238E27FC236}">
                <a16:creationId xmlns:a16="http://schemas.microsoft.com/office/drawing/2014/main" id="{1EBAFCA3-B57F-B69A-54D0-F925BD8DAE01}"/>
              </a:ext>
            </a:extLst>
          </p:cNvPr>
          <p:cNvSpPr/>
          <p:nvPr/>
        </p:nvSpPr>
        <p:spPr>
          <a:xfrm>
            <a:off x="6861439" y="117854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TORTA MADALENA DE CARNE</a:t>
            </a:r>
          </a:p>
        </p:txBody>
      </p:sp>
      <p:sp>
        <p:nvSpPr>
          <p:cNvPr id="71" name="Google Shape;149;p24">
            <a:extLst>
              <a:ext uri="{FF2B5EF4-FFF2-40B4-BE49-F238E27FC236}">
                <a16:creationId xmlns:a16="http://schemas.microsoft.com/office/drawing/2014/main" id="{DBD159BD-E538-5E50-D327-BD34A2F6C0B5}"/>
              </a:ext>
            </a:extLst>
          </p:cNvPr>
          <p:cNvSpPr/>
          <p:nvPr/>
        </p:nvSpPr>
        <p:spPr>
          <a:xfrm>
            <a:off x="6861438" y="167019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ESCONDIDINHO MANDIOCA PTS</a:t>
            </a:r>
          </a:p>
        </p:txBody>
      </p:sp>
      <p:sp>
        <p:nvSpPr>
          <p:cNvPr id="72" name="Google Shape;149;p24">
            <a:extLst>
              <a:ext uri="{FF2B5EF4-FFF2-40B4-BE49-F238E27FC236}">
                <a16:creationId xmlns:a16="http://schemas.microsoft.com/office/drawing/2014/main" id="{8AE646C9-FFC7-6007-2BB0-12A911747D33}"/>
              </a:ext>
            </a:extLst>
          </p:cNvPr>
          <p:cNvSpPr/>
          <p:nvPr/>
        </p:nvSpPr>
        <p:spPr>
          <a:xfrm>
            <a:off x="4959956" y="215883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PRATO PRINCIPAL EXTRA</a:t>
            </a:r>
          </a:p>
        </p:txBody>
      </p:sp>
      <p:sp>
        <p:nvSpPr>
          <p:cNvPr id="73" name="Google Shape;149;p24">
            <a:extLst>
              <a:ext uri="{FF2B5EF4-FFF2-40B4-BE49-F238E27FC236}">
                <a16:creationId xmlns:a16="http://schemas.microsoft.com/office/drawing/2014/main" id="{2FE1C1F7-600A-EFC8-59FE-4715F20CE9D8}"/>
              </a:ext>
            </a:extLst>
          </p:cNvPr>
          <p:cNvSpPr/>
          <p:nvPr/>
        </p:nvSpPr>
        <p:spPr>
          <a:xfrm>
            <a:off x="4959955" y="264822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GUARNIÇÃO</a:t>
            </a:r>
          </a:p>
        </p:txBody>
      </p:sp>
      <p:sp>
        <p:nvSpPr>
          <p:cNvPr id="74" name="Google Shape;149;p24">
            <a:extLst>
              <a:ext uri="{FF2B5EF4-FFF2-40B4-BE49-F238E27FC236}">
                <a16:creationId xmlns:a16="http://schemas.microsoft.com/office/drawing/2014/main" id="{D470FAE2-7EEE-F770-7569-26DEC35CD7C9}"/>
              </a:ext>
            </a:extLst>
          </p:cNvPr>
          <p:cNvSpPr/>
          <p:nvPr/>
        </p:nvSpPr>
        <p:spPr>
          <a:xfrm>
            <a:off x="6861438" y="215732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OMELETE DE CEBOLA/ORÉGANO</a:t>
            </a:r>
          </a:p>
        </p:txBody>
      </p:sp>
      <p:sp>
        <p:nvSpPr>
          <p:cNvPr id="75" name="Google Shape;149;p24">
            <a:extLst>
              <a:ext uri="{FF2B5EF4-FFF2-40B4-BE49-F238E27FC236}">
                <a16:creationId xmlns:a16="http://schemas.microsoft.com/office/drawing/2014/main" id="{62C842D9-F714-4E03-64D9-5C9F4098A7A1}"/>
              </a:ext>
            </a:extLst>
          </p:cNvPr>
          <p:cNvSpPr/>
          <p:nvPr/>
        </p:nvSpPr>
        <p:spPr>
          <a:xfrm>
            <a:off x="6861437" y="264897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COUVE REFOGADA</a:t>
            </a:r>
          </a:p>
        </p:txBody>
      </p:sp>
      <p:sp>
        <p:nvSpPr>
          <p:cNvPr id="76" name="Google Shape;149;p24">
            <a:extLst>
              <a:ext uri="{FF2B5EF4-FFF2-40B4-BE49-F238E27FC236}">
                <a16:creationId xmlns:a16="http://schemas.microsoft.com/office/drawing/2014/main" id="{869C21A3-9EF2-A034-4A83-D76CC86C3D77}"/>
              </a:ext>
            </a:extLst>
          </p:cNvPr>
          <p:cNvSpPr/>
          <p:nvPr/>
        </p:nvSpPr>
        <p:spPr>
          <a:xfrm>
            <a:off x="4959955" y="313610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SALADAS</a:t>
            </a:r>
          </a:p>
        </p:txBody>
      </p:sp>
      <p:sp>
        <p:nvSpPr>
          <p:cNvPr id="77" name="Google Shape;149;p24">
            <a:extLst>
              <a:ext uri="{FF2B5EF4-FFF2-40B4-BE49-F238E27FC236}">
                <a16:creationId xmlns:a16="http://schemas.microsoft.com/office/drawing/2014/main" id="{CFC59811-9FF7-F219-A7BB-9FA147B5CC95}"/>
              </a:ext>
            </a:extLst>
          </p:cNvPr>
          <p:cNvSpPr/>
          <p:nvPr/>
        </p:nvSpPr>
        <p:spPr>
          <a:xfrm>
            <a:off x="4959954" y="362549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ACOMPANHAMENTO</a:t>
            </a:r>
          </a:p>
        </p:txBody>
      </p:sp>
      <p:sp>
        <p:nvSpPr>
          <p:cNvPr id="78" name="Google Shape;149;p24">
            <a:extLst>
              <a:ext uri="{FF2B5EF4-FFF2-40B4-BE49-F238E27FC236}">
                <a16:creationId xmlns:a16="http://schemas.microsoft.com/office/drawing/2014/main" id="{19747CF4-297A-E775-6792-A08BB754A1D3}"/>
              </a:ext>
            </a:extLst>
          </p:cNvPr>
          <p:cNvSpPr/>
          <p:nvPr/>
        </p:nvSpPr>
        <p:spPr>
          <a:xfrm>
            <a:off x="6861437" y="313459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BUFFET COM 2 TIPOS DE SALADAS</a:t>
            </a:r>
          </a:p>
        </p:txBody>
      </p:sp>
      <p:sp>
        <p:nvSpPr>
          <p:cNvPr id="79" name="Google Shape;149;p24">
            <a:extLst>
              <a:ext uri="{FF2B5EF4-FFF2-40B4-BE49-F238E27FC236}">
                <a16:creationId xmlns:a16="http://schemas.microsoft.com/office/drawing/2014/main" id="{0066939A-5D14-8840-C3E1-7977235C8316}"/>
              </a:ext>
            </a:extLst>
          </p:cNvPr>
          <p:cNvSpPr/>
          <p:nvPr/>
        </p:nvSpPr>
        <p:spPr>
          <a:xfrm>
            <a:off x="6861436" y="3626247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ARROZ BRANCO E INTEGRAL / FEIJÃO</a:t>
            </a:r>
          </a:p>
        </p:txBody>
      </p:sp>
      <p:sp>
        <p:nvSpPr>
          <p:cNvPr id="80" name="Google Shape;149;p24">
            <a:extLst>
              <a:ext uri="{FF2B5EF4-FFF2-40B4-BE49-F238E27FC236}">
                <a16:creationId xmlns:a16="http://schemas.microsoft.com/office/drawing/2014/main" id="{A9DC87B6-2CF7-632F-1B74-137B670AF269}"/>
              </a:ext>
            </a:extLst>
          </p:cNvPr>
          <p:cNvSpPr/>
          <p:nvPr/>
        </p:nvSpPr>
        <p:spPr>
          <a:xfrm>
            <a:off x="4959954" y="412016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SOBREMESA</a:t>
            </a:r>
          </a:p>
        </p:txBody>
      </p:sp>
      <p:sp>
        <p:nvSpPr>
          <p:cNvPr id="81" name="Google Shape;149;p24">
            <a:extLst>
              <a:ext uri="{FF2B5EF4-FFF2-40B4-BE49-F238E27FC236}">
                <a16:creationId xmlns:a16="http://schemas.microsoft.com/office/drawing/2014/main" id="{D958B8E4-9947-607E-64D8-59FF19BAF09B}"/>
              </a:ext>
            </a:extLst>
          </p:cNvPr>
          <p:cNvSpPr/>
          <p:nvPr/>
        </p:nvSpPr>
        <p:spPr>
          <a:xfrm>
            <a:off x="4959953" y="4609551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SUCO</a:t>
            </a:r>
          </a:p>
        </p:txBody>
      </p:sp>
      <p:sp>
        <p:nvSpPr>
          <p:cNvPr id="82" name="Google Shape;149;p24">
            <a:extLst>
              <a:ext uri="{FF2B5EF4-FFF2-40B4-BE49-F238E27FC236}">
                <a16:creationId xmlns:a16="http://schemas.microsoft.com/office/drawing/2014/main" id="{41EC8293-6E64-C93C-259C-A90736406CA5}"/>
              </a:ext>
            </a:extLst>
          </p:cNvPr>
          <p:cNvSpPr/>
          <p:nvPr/>
        </p:nvSpPr>
        <p:spPr>
          <a:xfrm>
            <a:off x="6861436" y="4118653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FRUTA</a:t>
            </a:r>
          </a:p>
        </p:txBody>
      </p:sp>
      <p:sp>
        <p:nvSpPr>
          <p:cNvPr id="83" name="Google Shape;149;p24">
            <a:extLst>
              <a:ext uri="{FF2B5EF4-FFF2-40B4-BE49-F238E27FC236}">
                <a16:creationId xmlns:a16="http://schemas.microsoft.com/office/drawing/2014/main" id="{4EFB1242-DE51-6DCD-2268-DD5DB2E44DF7}"/>
              </a:ext>
            </a:extLst>
          </p:cNvPr>
          <p:cNvSpPr/>
          <p:nvPr/>
        </p:nvSpPr>
        <p:spPr>
          <a:xfrm>
            <a:off x="6861435" y="4610305"/>
            <a:ext cx="1798603" cy="325007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bg1"/>
                </a:solidFill>
                <a:latin typeface="Calibri" panose="020F0502020204030204" pitchFamily="34" charset="0"/>
                <a:ea typeface="Raleway Thin"/>
                <a:cs typeface="Calibri" panose="020F0502020204030204" pitchFamily="34" charset="0"/>
                <a:sym typeface="Raleway Thin"/>
              </a:rPr>
              <a:t>2 OPÇÕES DE SABORES</a:t>
            </a:r>
          </a:p>
        </p:txBody>
      </p:sp>
    </p:spTree>
    <p:extLst>
      <p:ext uri="{BB962C8B-B14F-4D97-AF65-F5344CB8AC3E}">
        <p14:creationId xmlns:p14="http://schemas.microsoft.com/office/powerpoint/2010/main" val="906718469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Carnival base template">
  <a:themeElements>
    <a:clrScheme name="Custom 347">
      <a:dk1>
        <a:srgbClr val="322B3A"/>
      </a:dk1>
      <a:lt1>
        <a:srgbClr val="FFFFFF"/>
      </a:lt1>
      <a:dk2>
        <a:srgbClr val="B6B4BE"/>
      </a:dk2>
      <a:lt2>
        <a:srgbClr val="F1ECEE"/>
      </a:lt2>
      <a:accent1>
        <a:srgbClr val="ECA3BD"/>
      </a:accent1>
      <a:accent2>
        <a:srgbClr val="B9A9E9"/>
      </a:accent2>
      <a:accent3>
        <a:srgbClr val="A1CAF3"/>
      </a:accent3>
      <a:accent4>
        <a:srgbClr val="A9E9D5"/>
      </a:accent4>
      <a:accent5>
        <a:srgbClr val="C3E299"/>
      </a:accent5>
      <a:accent6>
        <a:srgbClr val="F7DDAD"/>
      </a:accent6>
      <a:hlink>
        <a:srgbClr val="554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114</Words>
  <Application>Microsoft Office PowerPoint</Application>
  <PresentationFormat>Apresentação na tela (16:9)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Satisfy</vt:lpstr>
      <vt:lpstr>Calibri</vt:lpstr>
      <vt:lpstr>Raleway Thin</vt:lpstr>
      <vt:lpstr>SlidesCarnival base template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Fernando Henrique Donizeti Paganelli</dc:creator>
  <cp:lastModifiedBy>Fernando Henrique Donizeti Paganelli</cp:lastModifiedBy>
  <cp:revision>49</cp:revision>
  <dcterms:modified xsi:type="dcterms:W3CDTF">2022-08-30T11:58:27Z</dcterms:modified>
</cp:coreProperties>
</file>